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</p:sldIdLst>
  <p:sldSz cx="6858000" cy="9906000" type="A4"/>
  <p:notesSz cx="6858000" cy="9144000"/>
  <p:defaultTextStyle>
    <a:defPPr>
      <a:defRPr lang="ru-RU"/>
    </a:defPPr>
    <a:lvl1pPr marL="0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1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42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13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84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55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26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98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69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2597" y="-8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3" y="3077289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2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9C12-F2AB-40C9-B7EB-D3A5B5294D60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FAE7E-7AF2-4400-873A-B7EEC3BC7E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9C12-F2AB-40C9-B7EB-D3A5B5294D60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FAE7E-7AF2-4400-873A-B7EEC3BC7E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3" y="396702"/>
            <a:ext cx="1543051" cy="84522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4" y="396702"/>
            <a:ext cx="4514851" cy="8452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9C12-F2AB-40C9-B7EB-D3A5B5294D60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FAE7E-7AF2-4400-873A-B7EEC3BC7E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9C12-F2AB-40C9-B7EB-D3A5B5294D60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FAE7E-7AF2-4400-873A-B7EEC3BC7E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7" y="6365526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7" y="4198587"/>
            <a:ext cx="5829300" cy="216693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5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6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9C12-F2AB-40C9-B7EB-D3A5B5294D60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FAE7E-7AF2-4400-873A-B7EEC3BC7E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6" y="2311404"/>
            <a:ext cx="3028951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6" y="2311404"/>
            <a:ext cx="3028951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9C12-F2AB-40C9-B7EB-D3A5B5294D60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FAE7E-7AF2-4400-873A-B7EEC3BC7E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217388"/>
            <a:ext cx="3030141" cy="92410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2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4" indent="0">
              <a:buNone/>
              <a:defRPr sz="1600" b="1"/>
            </a:lvl5pPr>
            <a:lvl6pPr marL="2285855" indent="0">
              <a:buNone/>
              <a:defRPr sz="1600" b="1"/>
            </a:lvl6pPr>
            <a:lvl7pPr marL="2743026" indent="0">
              <a:buNone/>
              <a:defRPr sz="1600" b="1"/>
            </a:lvl7pPr>
            <a:lvl8pPr marL="3200198" indent="0">
              <a:buNone/>
              <a:defRPr sz="1600" b="1"/>
            </a:lvl8pPr>
            <a:lvl9pPr marL="365736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4" y="2217388"/>
            <a:ext cx="3031331" cy="92410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2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4" indent="0">
              <a:buNone/>
              <a:defRPr sz="1600" b="1"/>
            </a:lvl5pPr>
            <a:lvl6pPr marL="2285855" indent="0">
              <a:buNone/>
              <a:defRPr sz="1600" b="1"/>
            </a:lvl6pPr>
            <a:lvl7pPr marL="2743026" indent="0">
              <a:buNone/>
              <a:defRPr sz="1600" b="1"/>
            </a:lvl7pPr>
            <a:lvl8pPr marL="3200198" indent="0">
              <a:buNone/>
              <a:defRPr sz="1600" b="1"/>
            </a:lvl8pPr>
            <a:lvl9pPr marL="365736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4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9C12-F2AB-40C9-B7EB-D3A5B5294D60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FAE7E-7AF2-4400-873A-B7EEC3BC7E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9C12-F2AB-40C9-B7EB-D3A5B5294D60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FAE7E-7AF2-4400-873A-B7EEC3BC7E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9C12-F2AB-40C9-B7EB-D3A5B5294D60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FAE7E-7AF2-4400-873A-B7EEC3BC7E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6" y="394406"/>
            <a:ext cx="2256235" cy="167851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92" y="394415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6" y="2072927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2" indent="0">
              <a:buNone/>
              <a:defRPr sz="1000"/>
            </a:lvl3pPr>
            <a:lvl4pPr marL="1371513" indent="0">
              <a:buNone/>
              <a:defRPr sz="900"/>
            </a:lvl4pPr>
            <a:lvl5pPr marL="1828684" indent="0">
              <a:buNone/>
              <a:defRPr sz="900"/>
            </a:lvl5pPr>
            <a:lvl6pPr marL="2285855" indent="0">
              <a:buNone/>
              <a:defRPr sz="900"/>
            </a:lvl6pPr>
            <a:lvl7pPr marL="2743026" indent="0">
              <a:buNone/>
              <a:defRPr sz="900"/>
            </a:lvl7pPr>
            <a:lvl8pPr marL="3200198" indent="0">
              <a:buNone/>
              <a:defRPr sz="900"/>
            </a:lvl8pPr>
            <a:lvl9pPr marL="3657369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9C12-F2AB-40C9-B7EB-D3A5B5294D60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FAE7E-7AF2-4400-873A-B7EEC3BC7E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4"/>
            <a:ext cx="4114800" cy="81862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171" indent="0">
              <a:buNone/>
              <a:defRPr sz="2800"/>
            </a:lvl2pPr>
            <a:lvl3pPr marL="914342" indent="0">
              <a:buNone/>
              <a:defRPr sz="2400"/>
            </a:lvl3pPr>
            <a:lvl4pPr marL="1371513" indent="0">
              <a:buNone/>
              <a:defRPr sz="2000"/>
            </a:lvl4pPr>
            <a:lvl5pPr marL="1828684" indent="0">
              <a:buNone/>
              <a:defRPr sz="2000"/>
            </a:lvl5pPr>
            <a:lvl6pPr marL="2285855" indent="0">
              <a:buNone/>
              <a:defRPr sz="2000"/>
            </a:lvl6pPr>
            <a:lvl7pPr marL="2743026" indent="0">
              <a:buNone/>
              <a:defRPr sz="2000"/>
            </a:lvl7pPr>
            <a:lvl8pPr marL="3200198" indent="0">
              <a:buNone/>
              <a:defRPr sz="2000"/>
            </a:lvl8pPr>
            <a:lvl9pPr marL="3657369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8"/>
            <a:ext cx="4114800" cy="1162580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2" indent="0">
              <a:buNone/>
              <a:defRPr sz="1000"/>
            </a:lvl3pPr>
            <a:lvl4pPr marL="1371513" indent="0">
              <a:buNone/>
              <a:defRPr sz="900"/>
            </a:lvl4pPr>
            <a:lvl5pPr marL="1828684" indent="0">
              <a:buNone/>
              <a:defRPr sz="900"/>
            </a:lvl5pPr>
            <a:lvl6pPr marL="2285855" indent="0">
              <a:buNone/>
              <a:defRPr sz="900"/>
            </a:lvl6pPr>
            <a:lvl7pPr marL="2743026" indent="0">
              <a:buNone/>
              <a:defRPr sz="900"/>
            </a:lvl7pPr>
            <a:lvl8pPr marL="3200198" indent="0">
              <a:buNone/>
              <a:defRPr sz="900"/>
            </a:lvl8pPr>
            <a:lvl9pPr marL="3657369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D9C12-F2AB-40C9-B7EB-D3A5B5294D60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FAE7E-7AF2-4400-873A-B7EEC3BC7E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701"/>
            <a:ext cx="6172200" cy="1651000"/>
          </a:xfrm>
          <a:prstGeom prst="rect">
            <a:avLst/>
          </a:prstGeom>
        </p:spPr>
        <p:txBody>
          <a:bodyPr vert="horz" lIns="91434" tIns="45718" rIns="91434" bIns="45718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4"/>
            <a:ext cx="6172200" cy="6537502"/>
          </a:xfrm>
          <a:prstGeom prst="rect">
            <a:avLst/>
          </a:prstGeom>
        </p:spPr>
        <p:txBody>
          <a:bodyPr vert="horz" lIns="91434" tIns="45718" rIns="91434" bIns="4571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9"/>
            <a:ext cx="1600200" cy="527401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D9C12-F2AB-40C9-B7EB-D3A5B5294D60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3" y="9181399"/>
            <a:ext cx="2171700" cy="527401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9"/>
            <a:ext cx="1600200" cy="527401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FAE7E-7AF2-4400-873A-B7EEC3BC7E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9" indent="-342879" algn="l" defTabSz="9143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3" indent="-285732" algn="l" defTabSz="91434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8" indent="-228586" algn="l" defTabSz="91434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9" indent="-228586" algn="l" defTabSz="91434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70" indent="-228586" algn="l" defTabSz="91434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41" indent="-228586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2" indent="-228586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3" indent="-228586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4" indent="-228586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2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4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5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6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8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9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523999" y="1524005"/>
            <a:ext cx="9906001" cy="68579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69" y="2244311"/>
            <a:ext cx="6143645" cy="1100674"/>
          </a:xfrm>
        </p:spPr>
        <p:txBody>
          <a:bodyPr>
            <a:noAutofit/>
          </a:bodyPr>
          <a:lstStyle/>
          <a:p>
            <a:r>
              <a:rPr lang="ru-RU" sz="9000" b="1" dirty="0" smtClean="0"/>
              <a:t>Витамины</a:t>
            </a:r>
            <a:endParaRPr lang="ru-RU" sz="9000" b="1" dirty="0"/>
          </a:p>
        </p:txBody>
      </p:sp>
      <p:pic>
        <p:nvPicPr>
          <p:cNvPr id="15362" name="Picture 2" descr="Picture background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78"/>
          <a:stretch>
            <a:fillRect/>
          </a:stretch>
        </p:blipFill>
        <p:spPr bwMode="auto">
          <a:xfrm>
            <a:off x="785794" y="4024307"/>
            <a:ext cx="4929222" cy="2826080"/>
          </a:xfrm>
          <a:prstGeom prst="rect">
            <a:avLst/>
          </a:prstGeom>
          <a:noFill/>
        </p:spPr>
      </p:pic>
      <p:pic>
        <p:nvPicPr>
          <p:cNvPr id="5" name="Picture 2" descr="C:\Users\Go\Downloads\Логотип green &amp; black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546000"/>
            <a:ext cx="2242874" cy="36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523999" y="1524005"/>
            <a:ext cx="9906001" cy="68579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604" y="7167578"/>
            <a:ext cx="5715040" cy="14773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8" rIns="91434" bIns="45718">
            <a:spAutoFit/>
          </a:bodyPr>
          <a:lstStyle/>
          <a:p>
            <a:r>
              <a:rPr lang="ru-RU" b="1" dirty="0" smtClean="0"/>
              <a:t>Витамин В1 </a:t>
            </a:r>
            <a:r>
              <a:rPr lang="ru-RU" dirty="0" smtClean="0"/>
              <a:t>участвует в углеводном обмене, в тканевом дыхании и передаче возбуждения по нервной системе. Его суточная норма — около 2 мг. Находится он в дрожжах, печени, муке и крупах, картофеле, курином желтке. Авитаминоз вызывает </a:t>
            </a:r>
            <a:r>
              <a:rPr lang="ru-RU" b="1" dirty="0" smtClean="0"/>
              <a:t>заболевание бери-бери.</a:t>
            </a: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67418" y="2631266"/>
            <a:ext cx="4323164" cy="4107683"/>
          </a:xfrm>
          <a:prstGeom prst="rect">
            <a:avLst/>
          </a:prstGeom>
          <a:noFill/>
        </p:spPr>
      </p:pic>
      <p:pic>
        <p:nvPicPr>
          <p:cNvPr id="6" name="Picture 2" descr="C:\Users\Go\Downloads\Логотип green &amp; black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546000"/>
            <a:ext cx="2242874" cy="36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523999" y="1524005"/>
            <a:ext cx="9906001" cy="685799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14356" y="7239016"/>
            <a:ext cx="5572164" cy="14773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8" rIns="91434" bIns="45718">
            <a:spAutoFit/>
          </a:bodyPr>
          <a:lstStyle/>
          <a:p>
            <a:r>
              <a:rPr lang="ru-RU" b="1" dirty="0" smtClean="0"/>
              <a:t>Витамин В2 </a:t>
            </a:r>
            <a:r>
              <a:rPr lang="ru-RU" dirty="0" smtClean="0"/>
              <a:t>оказывает влияние на ЦНС, обмен белков, жиров и углеводов, обеспечивает восприятие света и цвета. Суточная норма — 3 мг. Витамин содержится в молочных и мясных продуктах, яйцах, овощах. Авитаминоз вызывает </a:t>
            </a:r>
            <a:r>
              <a:rPr lang="ru-RU" b="1" dirty="0" smtClean="0"/>
              <a:t>задержку роста.</a:t>
            </a:r>
            <a:endParaRPr lang="ru-RU" dirty="0"/>
          </a:p>
        </p:txBody>
      </p:sp>
      <p:sp>
        <p:nvSpPr>
          <p:cNvPr id="7170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6" name="AutoShape 8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8" name="AutoShape 10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80" name="Picture 12" descr="Picture background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42" y="2166918"/>
            <a:ext cx="5572140" cy="4264626"/>
          </a:xfrm>
          <a:prstGeom prst="rect">
            <a:avLst/>
          </a:prstGeom>
          <a:noFill/>
        </p:spPr>
      </p:pic>
      <p:pic>
        <p:nvPicPr>
          <p:cNvPr id="10" name="Picture 2" descr="C:\Users\Go\Downloads\Логотип green &amp; black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546000"/>
            <a:ext cx="2242874" cy="36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523999" y="1524005"/>
            <a:ext cx="9906001" cy="685799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14356" y="6887781"/>
            <a:ext cx="5643602" cy="1754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8" rIns="91434" bIns="45718">
            <a:spAutoFit/>
          </a:bodyPr>
          <a:lstStyle/>
          <a:p>
            <a:r>
              <a:rPr lang="ru-RU" b="1" dirty="0" smtClean="0"/>
              <a:t>Витамин В6 </a:t>
            </a:r>
            <a:r>
              <a:rPr lang="ru-RU" dirty="0" smtClean="0"/>
              <a:t>участвует в синтезе ферментов, обеспечивающих обмен белков. Суточная норма около 3 мг. Содержится В6 в животной пище — печени, мясе, курином желтке, а также в зерновых и бобовых растениях. Авитаминоз вызывает </a:t>
            </a:r>
            <a:r>
              <a:rPr lang="ru-RU" b="1" dirty="0" smtClean="0"/>
              <a:t>потерю памяти, судороги, прекращение роста, заболевания кожи.</a:t>
            </a:r>
            <a:endParaRPr lang="ru-RU" b="1" dirty="0"/>
          </a:p>
        </p:txBody>
      </p:sp>
      <p:pic>
        <p:nvPicPr>
          <p:cNvPr id="6146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AFCFB"/>
              </a:clrFrom>
              <a:clrTo>
                <a:srgbClr val="FAFC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571528" y="2095480"/>
            <a:ext cx="6858000" cy="4572892"/>
          </a:xfrm>
          <a:prstGeom prst="rect">
            <a:avLst/>
          </a:prstGeom>
          <a:noFill/>
        </p:spPr>
      </p:pic>
      <p:sp>
        <p:nvSpPr>
          <p:cNvPr id="6148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 descr="C:\Users\Go\Downloads\Логотип green &amp; black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546000"/>
            <a:ext cx="2242874" cy="36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523999" y="1524005"/>
            <a:ext cx="9906001" cy="685799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57166" y="7453330"/>
            <a:ext cx="5929354" cy="1200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8" rIns="91434" bIns="45718">
            <a:spAutoFit/>
          </a:bodyPr>
          <a:lstStyle/>
          <a:p>
            <a:r>
              <a:rPr lang="ru-RU" b="1" dirty="0" smtClean="0"/>
              <a:t>Витамин В12 </a:t>
            </a:r>
            <a:r>
              <a:rPr lang="ru-RU" dirty="0" smtClean="0"/>
              <a:t>участвует в кроветворной функции. Суточная норма его — около 3 мкг. При авитаминозе происходит </a:t>
            </a:r>
            <a:r>
              <a:rPr lang="ru-RU" b="1" dirty="0" smtClean="0"/>
              <a:t>снижение уровня гемоглобина</a:t>
            </a:r>
            <a:r>
              <a:rPr lang="ru-RU" dirty="0" smtClean="0"/>
              <a:t> — анемия, дистрофия, поражение центральной нервной системы. </a:t>
            </a:r>
            <a:endParaRPr lang="ru-RU" dirty="0"/>
          </a:p>
        </p:txBody>
      </p:sp>
      <p:sp>
        <p:nvSpPr>
          <p:cNvPr id="18434" name="AutoShape 2" descr="Picture background"/>
          <p:cNvSpPr>
            <a:spLocks noChangeAspect="1" noChangeArrowheads="1"/>
          </p:cNvSpPr>
          <p:nvPr/>
        </p:nvSpPr>
        <p:spPr bwMode="auto">
          <a:xfrm>
            <a:off x="116681" y="-262933"/>
            <a:ext cx="223838" cy="574792"/>
          </a:xfrm>
          <a:prstGeom prst="rect">
            <a:avLst/>
          </a:prstGeom>
          <a:noFill/>
        </p:spPr>
        <p:txBody>
          <a:bodyPr vert="horz" wrap="square" lIns="91434" tIns="45718" rIns="91434" bIns="45718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6" name="AutoShape 4" descr="Picture background"/>
          <p:cNvSpPr>
            <a:spLocks noChangeAspect="1" noChangeArrowheads="1"/>
          </p:cNvSpPr>
          <p:nvPr/>
        </p:nvSpPr>
        <p:spPr bwMode="auto">
          <a:xfrm>
            <a:off x="116681" y="-262933"/>
            <a:ext cx="223838" cy="574792"/>
          </a:xfrm>
          <a:prstGeom prst="rect">
            <a:avLst/>
          </a:prstGeom>
          <a:noFill/>
        </p:spPr>
        <p:txBody>
          <a:bodyPr vert="horz" wrap="square" lIns="91434" tIns="45718" rIns="91434" bIns="45718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Picture background"/>
          <p:cNvSpPr>
            <a:spLocks noChangeAspect="1" noChangeArrowheads="1"/>
          </p:cNvSpPr>
          <p:nvPr/>
        </p:nvSpPr>
        <p:spPr bwMode="auto">
          <a:xfrm>
            <a:off x="116681" y="-262933"/>
            <a:ext cx="223838" cy="574792"/>
          </a:xfrm>
          <a:prstGeom prst="rect">
            <a:avLst/>
          </a:prstGeom>
          <a:noFill/>
        </p:spPr>
        <p:txBody>
          <a:bodyPr vert="horz" wrap="square" lIns="91434" tIns="45718" rIns="91434" bIns="45718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2" name="Picture 2" descr="Picture background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7FCF8"/>
              </a:clrFrom>
              <a:clrTo>
                <a:srgbClr val="F7FC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90" y="2666984"/>
            <a:ext cx="6000768" cy="4470099"/>
          </a:xfrm>
          <a:prstGeom prst="rect">
            <a:avLst/>
          </a:prstGeom>
          <a:noFill/>
        </p:spPr>
      </p:pic>
      <p:pic>
        <p:nvPicPr>
          <p:cNvPr id="8" name="Picture 2" descr="C:\Users\Go\Downloads\Логотип green &amp; black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546000"/>
            <a:ext cx="2242874" cy="36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523999" y="1524005"/>
            <a:ext cx="9906001" cy="685799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4290" y="7042564"/>
            <a:ext cx="6357982" cy="1754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8" rIns="91434" bIns="45718">
            <a:spAutoFit/>
          </a:bodyPr>
          <a:lstStyle/>
          <a:p>
            <a:r>
              <a:rPr lang="ru-RU" b="1" dirty="0" smtClean="0"/>
              <a:t>Витамин С (аскорбиновая кислота) </a:t>
            </a:r>
            <a:r>
              <a:rPr lang="ru-RU" dirty="0" smtClean="0"/>
              <a:t>стимулирует образование здоровой кожи, укрепление сосудов, десен и зубов, повышает сопротивляемость к инфекционным заболеваниям. Суточная норма — 100 мг. Витамин С содержится в растительной пище — свежих овощах, ягодах и фруктах. При авитаминозе развивается болезнь цинга.</a:t>
            </a:r>
            <a:endParaRPr lang="ru-RU" dirty="0"/>
          </a:p>
        </p:txBody>
      </p:sp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0056"/>
          <a:stretch>
            <a:fillRect/>
          </a:stretch>
        </p:blipFill>
        <p:spPr bwMode="auto">
          <a:xfrm>
            <a:off x="500042" y="1595414"/>
            <a:ext cx="5633787" cy="5067272"/>
          </a:xfrm>
          <a:prstGeom prst="rect">
            <a:avLst/>
          </a:prstGeom>
          <a:noFill/>
        </p:spPr>
      </p:pic>
      <p:pic>
        <p:nvPicPr>
          <p:cNvPr id="6" name="Picture 2" descr="C:\Users\Go\Downloads\Логотип green &amp; black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546000"/>
            <a:ext cx="2242874" cy="36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523999" y="1524005"/>
            <a:ext cx="9906001" cy="685799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00042" y="6953264"/>
            <a:ext cx="5857916" cy="1754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8" rIns="91434" bIns="45718">
            <a:spAutoFit/>
          </a:bodyPr>
          <a:lstStyle/>
          <a:p>
            <a:r>
              <a:rPr lang="ru-RU" b="1" dirty="0" smtClean="0"/>
              <a:t>Витамин А </a:t>
            </a:r>
            <a:r>
              <a:rPr lang="ru-RU" dirty="0" smtClean="0"/>
              <a:t>содержится в сливочном масле, молоке, мясе, печени, яйцах, моркови. Суточная норма витамина А — около 1,5 мг. Влияет на рост и развитие эпителиальной ткани, участвует в образовании зрительного пигмента (родопсина). При авитаминозе </a:t>
            </a:r>
            <a:r>
              <a:rPr lang="ru-RU" dirty="0" smtClean="0"/>
              <a:t>наблюдается </a:t>
            </a:r>
            <a:r>
              <a:rPr lang="ru-RU" dirty="0" smtClean="0"/>
              <a:t>нарушение сумеречного зрения — куриная слепота.</a:t>
            </a:r>
            <a:endParaRPr lang="ru-RU" dirty="0"/>
          </a:p>
        </p:txBody>
      </p:sp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64389" y="1738290"/>
            <a:ext cx="4929222" cy="5031914"/>
          </a:xfrm>
          <a:prstGeom prst="rect">
            <a:avLst/>
          </a:prstGeom>
          <a:noFill/>
        </p:spPr>
      </p:pic>
      <p:pic>
        <p:nvPicPr>
          <p:cNvPr id="5" name="Picture 2" descr="C:\Users\Go\Downloads\Логотип green &amp; black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546000"/>
            <a:ext cx="2242874" cy="36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523999" y="1524005"/>
            <a:ext cx="9906001" cy="685799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71480" y="7310454"/>
            <a:ext cx="5929354" cy="1200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8" rIns="91434" bIns="45718">
            <a:spAutoFit/>
          </a:bodyPr>
          <a:lstStyle/>
          <a:p>
            <a:r>
              <a:rPr lang="ru-RU" b="1" dirty="0" smtClean="0"/>
              <a:t>Витамин К</a:t>
            </a:r>
            <a:r>
              <a:rPr lang="ru-RU" dirty="0" smtClean="0"/>
              <a:t> участвует в процессе свертываемости крови. Суточная норма витамина К 0,2 - 0,3 мг. Он синтезируется бактериями кишечника. При недостатке этого витамина снижается свертываемость крови.</a:t>
            </a:r>
            <a:endParaRPr lang="ru-RU" dirty="0"/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8" y="2666984"/>
            <a:ext cx="4789592" cy="4214842"/>
          </a:xfrm>
          <a:prstGeom prst="rect">
            <a:avLst/>
          </a:prstGeom>
          <a:noFill/>
        </p:spPr>
      </p:pic>
      <p:pic>
        <p:nvPicPr>
          <p:cNvPr id="5" name="Picture 2" descr="C:\Users\Go\Downloads\Логотип green &amp; black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546000"/>
            <a:ext cx="2242874" cy="36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523999" y="1524005"/>
            <a:ext cx="9906001" cy="685799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00042" y="7024702"/>
            <a:ext cx="6000792" cy="1754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34" tIns="45718" rIns="91434" bIns="45718">
            <a:spAutoFit/>
          </a:bodyPr>
          <a:lstStyle/>
          <a:p>
            <a:r>
              <a:rPr lang="ru-RU" b="1" dirty="0" smtClean="0"/>
              <a:t>Витамин D </a:t>
            </a:r>
            <a:r>
              <a:rPr lang="ru-RU" dirty="0" smtClean="0"/>
              <a:t>регулирует обмен солей кальция и фосфора, способствуя нормальному развитию скелета. Его суточная норма — около 2,5 мкг. Содержится витамин D в рыбьем жире, печени, яичном желтке, сливочном масле и молоке. Витамин D активизируется в коже человека под действием солнечных лучей. Недостаток витамина приводит к </a:t>
            </a:r>
            <a:r>
              <a:rPr lang="ru-RU" b="1" dirty="0" smtClean="0"/>
              <a:t>рахиту.</a:t>
            </a:r>
            <a:endParaRPr lang="ru-RU" b="1" dirty="0"/>
          </a:p>
        </p:txBody>
      </p:sp>
      <p:pic>
        <p:nvPicPr>
          <p:cNvPr id="25604" name="Picture 4" descr="Picture background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73"/>
          <a:stretch>
            <a:fillRect/>
          </a:stretch>
        </p:blipFill>
        <p:spPr bwMode="auto">
          <a:xfrm>
            <a:off x="1113465" y="2244312"/>
            <a:ext cx="4631071" cy="4423200"/>
          </a:xfrm>
          <a:prstGeom prst="rect">
            <a:avLst/>
          </a:prstGeom>
          <a:noFill/>
        </p:spPr>
      </p:pic>
      <p:pic>
        <p:nvPicPr>
          <p:cNvPr id="6" name="Picture 2" descr="C:\Users\Go\Downloads\Логотип green &amp; black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546000"/>
            <a:ext cx="2242874" cy="36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360</Words>
  <Application>Microsoft Office PowerPoint</Application>
  <PresentationFormat>Лист A4 (210x297 мм)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Витамины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Go</dc:creator>
  <cp:lastModifiedBy>Go</cp:lastModifiedBy>
  <cp:revision>19</cp:revision>
  <dcterms:created xsi:type="dcterms:W3CDTF">2025-07-15T06:17:21Z</dcterms:created>
  <dcterms:modified xsi:type="dcterms:W3CDTF">2025-09-16T07:12:22Z</dcterms:modified>
</cp:coreProperties>
</file>